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5" r:id="rId3"/>
    <p:sldId id="264" r:id="rId4"/>
    <p:sldId id="257" r:id="rId5"/>
    <p:sldId id="258" r:id="rId6"/>
    <p:sldId id="259" r:id="rId7"/>
    <p:sldId id="261" r:id="rId8"/>
    <p:sldId id="262" r:id="rId9"/>
    <p:sldId id="26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962083-08E3-4AF1-B08D-E9E4C34BA618}" type="datetimeFigureOut">
              <a:rPr lang="en-US" smtClean="0"/>
              <a:t>9/20/2016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FE5C5-732B-4F59-96E1-5142BE8DA543}" type="slidenum">
              <a:rPr lang="en-US" smtClean="0"/>
              <a:t>‹#›</a:t>
            </a:fld>
            <a:endParaRPr lang="en-US"/>
          </a:p>
        </p:txBody>
      </p:sp>
    </p:spTree>
    <p:extLst>
      <p:ext uri="{BB962C8B-B14F-4D97-AF65-F5344CB8AC3E}">
        <p14:creationId xmlns:p14="http://schemas.microsoft.com/office/powerpoint/2010/main" val="425706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FCA19-2CB5-4CDB-B366-332EA57221C1}"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FCA19-2CB5-4CDB-B366-332EA57221C1}"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FCA19-2CB5-4CDB-B366-332EA57221C1}"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FCA19-2CB5-4CDB-B366-332EA57221C1}"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FCA19-2CB5-4CDB-B366-332EA57221C1}"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FCA19-2CB5-4CDB-B366-332EA57221C1}"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FCA19-2CB5-4CDB-B366-332EA57221C1}" type="datetimeFigureOut">
              <a:rPr lang="en-US" smtClean="0"/>
              <a:pPr/>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FCA19-2CB5-4CDB-B366-332EA57221C1}" type="datetimeFigureOut">
              <a:rPr lang="en-US" smtClean="0"/>
              <a:pPr/>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FCA19-2CB5-4CDB-B366-332EA57221C1}" type="datetimeFigureOut">
              <a:rPr lang="en-US" smtClean="0"/>
              <a:pPr/>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CA19-2CB5-4CDB-B366-332EA57221C1}"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CA19-2CB5-4CDB-B366-332EA57221C1}"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DA71B-4896-4560-9129-B8992F4BF6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FCA19-2CB5-4CDB-B366-332EA57221C1}" type="datetimeFigureOut">
              <a:rPr lang="en-US" smtClean="0"/>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A71B-4896-4560-9129-B8992F4BF6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a:t>The Scientific Method- The Variables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4000" b="1" dirty="0" smtClean="0">
                <a:solidFill>
                  <a:srgbClr val="FF0000"/>
                </a:solidFill>
              </a:rPr>
              <a:t> </a:t>
            </a:r>
            <a:r>
              <a:rPr lang="en-US" sz="4000" b="1" i="1" u="sng" dirty="0" smtClean="0">
                <a:solidFill>
                  <a:srgbClr val="FF0000"/>
                </a:solidFill>
              </a:rPr>
              <a:t>The Classic Plant  Example</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a:buNone/>
            </a:pPr>
            <a:r>
              <a:rPr lang="en-US" sz="4400" b="1" dirty="0" smtClean="0">
                <a:solidFill>
                  <a:srgbClr val="0070C0"/>
                </a:solidFill>
              </a:rPr>
              <a:t>The more trials, the more reliable the results</a:t>
            </a:r>
            <a:r>
              <a:rPr lang="en-US" sz="3600" b="1" dirty="0" smtClean="0">
                <a:solidFill>
                  <a:srgbClr val="0070C0"/>
                </a:solidFill>
              </a:rPr>
              <a:t>.</a:t>
            </a:r>
          </a:p>
          <a:p>
            <a:pPr>
              <a:buNone/>
            </a:pPr>
            <a:endParaRPr lang="en-US" sz="3600" b="1" dirty="0" smtClean="0">
              <a:solidFill>
                <a:srgbClr val="0070C0"/>
              </a:solidFill>
            </a:endParaRPr>
          </a:p>
          <a:p>
            <a:pPr>
              <a:buNone/>
            </a:pPr>
            <a:r>
              <a:rPr lang="en-US" sz="4400" b="1" u="sng" dirty="0" smtClean="0"/>
              <a:t>R</a:t>
            </a:r>
            <a:r>
              <a:rPr lang="en-US" sz="4000" u="sng" dirty="0" smtClean="0"/>
              <a:t>ELIABILITY</a:t>
            </a:r>
            <a:r>
              <a:rPr lang="en-US" sz="4000" dirty="0" smtClean="0"/>
              <a:t>: trustworthy, reliable, (more than one repeat, trial)</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Understand what the manipulated, responding and controlled variables are.</a:t>
            </a:r>
          </a:p>
          <a:p>
            <a:r>
              <a:rPr lang="en-US" dirty="0" smtClean="0"/>
              <a:t>Be able to identify them in investigations.</a:t>
            </a:r>
          </a:p>
          <a:p>
            <a:r>
              <a:rPr lang="en-US" dirty="0" smtClean="0"/>
              <a:t>Be able to apply this knowledge when designing investigations.</a:t>
            </a:r>
            <a:endParaRPr lang="en-US" dirty="0"/>
          </a:p>
        </p:txBody>
      </p:sp>
    </p:spTree>
    <p:extLst>
      <p:ext uri="{BB962C8B-B14F-4D97-AF65-F5344CB8AC3E}">
        <p14:creationId xmlns:p14="http://schemas.microsoft.com/office/powerpoint/2010/main" val="90148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 Variables</a:t>
            </a:r>
            <a:endParaRPr lang="en-US" u="sng" dirty="0">
              <a:solidFill>
                <a:srgbClr val="FF0000"/>
              </a:solidFill>
            </a:endParaRPr>
          </a:p>
        </p:txBody>
      </p:sp>
      <p:sp>
        <p:nvSpPr>
          <p:cNvPr id="3" name="Content Placeholder 2"/>
          <p:cNvSpPr>
            <a:spLocks noGrp="1"/>
          </p:cNvSpPr>
          <p:nvPr>
            <p:ph idx="1"/>
          </p:nvPr>
        </p:nvSpPr>
        <p:spPr/>
        <p:txBody>
          <a:bodyPr/>
          <a:lstStyle/>
          <a:p>
            <a:pPr marL="0" indent="0">
              <a:buNone/>
            </a:pPr>
            <a:r>
              <a:rPr lang="en-US" u="sng" dirty="0" smtClean="0"/>
              <a:t>Manipulated Variable </a:t>
            </a:r>
            <a:r>
              <a:rPr lang="en-US" dirty="0" smtClean="0"/>
              <a:t>(Independent)</a:t>
            </a:r>
          </a:p>
          <a:p>
            <a:pPr marL="0" indent="0">
              <a:buNone/>
            </a:pPr>
            <a:endParaRPr lang="en-US" dirty="0"/>
          </a:p>
          <a:p>
            <a:pPr marL="0" indent="0">
              <a:buNone/>
            </a:pPr>
            <a:r>
              <a:rPr lang="en-US" u="sng" dirty="0" smtClean="0"/>
              <a:t>Responding Variable </a:t>
            </a:r>
            <a:r>
              <a:rPr lang="en-US" dirty="0" smtClean="0"/>
              <a:t>(dependent)</a:t>
            </a:r>
          </a:p>
          <a:p>
            <a:pPr marL="0" indent="0">
              <a:buNone/>
            </a:pPr>
            <a:endParaRPr lang="en-US" dirty="0"/>
          </a:p>
          <a:p>
            <a:pPr marL="0" indent="0">
              <a:buNone/>
            </a:pPr>
            <a:r>
              <a:rPr lang="en-US" u="sng" dirty="0" smtClean="0"/>
              <a:t>Controlled Variable</a:t>
            </a:r>
            <a:endParaRPr lang="en-US" u="sng" dirty="0"/>
          </a:p>
        </p:txBody>
      </p:sp>
    </p:spTree>
    <p:extLst>
      <p:ext uri="{BB962C8B-B14F-4D97-AF65-F5344CB8AC3E}">
        <p14:creationId xmlns:p14="http://schemas.microsoft.com/office/powerpoint/2010/main" val="266000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a:buNone/>
            </a:pPr>
            <a:r>
              <a:rPr lang="en-US" i="1" u="sng" dirty="0"/>
              <a:t>Question</a:t>
            </a:r>
            <a:r>
              <a:rPr lang="en-US" i="1" dirty="0"/>
              <a:t>: Does fertilizer enhance plant growth</a:t>
            </a:r>
            <a:r>
              <a:rPr lang="en-US" i="1" dirty="0" smtClean="0"/>
              <a:t>?</a:t>
            </a:r>
          </a:p>
          <a:p>
            <a:pPr>
              <a:buNone/>
            </a:pPr>
            <a:endParaRPr lang="en-US" i="1" dirty="0" smtClean="0"/>
          </a:p>
          <a:p>
            <a:pPr>
              <a:buNone/>
            </a:pPr>
            <a:r>
              <a:rPr lang="en-US" b="1" i="1" u="sng" dirty="0"/>
              <a:t>Objective:</a:t>
            </a:r>
            <a:r>
              <a:rPr lang="en-US" i="1" dirty="0"/>
              <a:t> This investigation is conducted to find out if the fertilizer does enhance plant growth. After two months the height of the plants will be measured and compared. The plants and pots used in this investigation are identical as well as the type and amount of soil.</a:t>
            </a:r>
            <a:endParaRPr lang="en-US" dirty="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457200" y="990600"/>
            <a:ext cx="8229600" cy="5135563"/>
          </a:xfrm>
        </p:spPr>
        <p:txBody>
          <a:bodyPr>
            <a:normAutofit fontScale="55000" lnSpcReduction="20000"/>
          </a:bodyPr>
          <a:lstStyle/>
          <a:p>
            <a:pPr lvl="0"/>
            <a:r>
              <a:rPr lang="en-US" sz="5100" dirty="0"/>
              <a:t>All pots are sitting in same location</a:t>
            </a:r>
          </a:p>
          <a:p>
            <a:pPr lvl="0"/>
            <a:r>
              <a:rPr lang="en-US" sz="5100" dirty="0"/>
              <a:t>All plants get watered with the same amount of water daily</a:t>
            </a:r>
          </a:p>
          <a:p>
            <a:r>
              <a:rPr lang="en-US" sz="4400" dirty="0"/>
              <a:t> </a:t>
            </a:r>
            <a:endParaRPr lang="en-US" dirty="0"/>
          </a:p>
          <a:p>
            <a:r>
              <a:rPr lang="en-US" dirty="0"/>
              <a:t> </a:t>
            </a:r>
          </a:p>
          <a:p>
            <a:r>
              <a:rPr lang="en-US" dirty="0" smtClean="0"/>
              <a:t/>
            </a:r>
            <a:br>
              <a:rPr lang="en-US" dirty="0" smtClean="0"/>
            </a:br>
            <a:endParaRPr lang="en-US" dirty="0"/>
          </a:p>
          <a:p>
            <a:r>
              <a:rPr lang="en-US" dirty="0"/>
              <a:t> </a:t>
            </a:r>
          </a:p>
          <a:p>
            <a:r>
              <a:rPr lang="en-US" dirty="0" smtClean="0"/>
              <a:t>		 </a:t>
            </a:r>
            <a:r>
              <a:rPr lang="en-US" dirty="0"/>
              <a:t> </a:t>
            </a:r>
          </a:p>
          <a:p>
            <a:r>
              <a:rPr lang="en-US" dirty="0"/>
              <a:t>	</a:t>
            </a:r>
          </a:p>
          <a:p>
            <a:r>
              <a:rPr lang="en-US" sz="4400" b="1" dirty="0"/>
              <a:t>   1                       </a:t>
            </a:r>
            <a:r>
              <a:rPr lang="en-US" sz="4400" b="1" dirty="0" smtClean="0"/>
              <a:t>   2                     </a:t>
            </a:r>
            <a:r>
              <a:rPr lang="en-US" sz="4400" b="1" dirty="0"/>
              <a:t>3                        </a:t>
            </a:r>
            <a:r>
              <a:rPr lang="en-US" sz="4400" b="1" dirty="0" smtClean="0"/>
              <a:t>4</a:t>
            </a:r>
            <a:r>
              <a:rPr lang="en-US" sz="4400" b="1" dirty="0"/>
              <a:t>	</a:t>
            </a:r>
            <a:endParaRPr lang="en-US" sz="4400" dirty="0"/>
          </a:p>
          <a:p>
            <a:r>
              <a:rPr lang="en-US" dirty="0"/>
              <a:t>		</a:t>
            </a:r>
          </a:p>
          <a:p>
            <a:r>
              <a:rPr lang="en-US" dirty="0"/>
              <a:t> </a:t>
            </a:r>
            <a:r>
              <a:rPr lang="en-US" dirty="0" smtClean="0"/>
              <a:t>					</a:t>
            </a:r>
            <a:endParaRPr lang="en-US" dirty="0"/>
          </a:p>
          <a:p>
            <a:r>
              <a:rPr lang="en-US" sz="4400" b="1" dirty="0"/>
              <a:t>Receive </a:t>
            </a:r>
            <a:r>
              <a:rPr lang="en-US" sz="4400" b="1" dirty="0">
                <a:solidFill>
                  <a:srgbClr val="FF0000"/>
                </a:solidFill>
              </a:rPr>
              <a:t>fertilize</a:t>
            </a:r>
            <a:r>
              <a:rPr lang="en-US" sz="4400" b="1" dirty="0"/>
              <a:t>r once </a:t>
            </a:r>
            <a:r>
              <a:rPr lang="en-US" sz="4400" b="1" dirty="0" smtClean="0"/>
              <a:t>a </a:t>
            </a:r>
            <a:r>
              <a:rPr lang="en-US" sz="4400" b="1" dirty="0"/>
              <a:t>week          </a:t>
            </a:r>
            <a:r>
              <a:rPr lang="en-US" sz="4400" b="1" dirty="0" smtClean="0"/>
              <a:t>NO </a:t>
            </a:r>
            <a:r>
              <a:rPr lang="en-US" sz="4400" b="1" dirty="0"/>
              <a:t>fertilizer</a:t>
            </a:r>
            <a:endParaRPr lang="en-US" sz="4400" dirty="0"/>
          </a:p>
          <a:p>
            <a:r>
              <a:rPr lang="en-US" sz="4400" b="1" dirty="0"/>
              <a:t>for two months</a:t>
            </a:r>
            <a:endParaRPr lang="en-US" sz="4400" dirty="0"/>
          </a:p>
          <a:p>
            <a:r>
              <a:rPr lang="en-US" b="1" dirty="0"/>
              <a:t> </a:t>
            </a:r>
            <a:endParaRPr lang="en-US" dirty="0"/>
          </a:p>
          <a:p>
            <a:endParaRPr lang="en-US" dirty="0"/>
          </a:p>
        </p:txBody>
      </p:sp>
      <p:sp>
        <p:nvSpPr>
          <p:cNvPr id="4" name="Flowchart: Magnetic Disk 3"/>
          <p:cNvSpPr/>
          <p:nvPr/>
        </p:nvSpPr>
        <p:spPr>
          <a:xfrm>
            <a:off x="1066800" y="3124200"/>
            <a:ext cx="9144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a:off x="2514600" y="3124200"/>
            <a:ext cx="9144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a:off x="4114800" y="3124200"/>
            <a:ext cx="914400" cy="8412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a:off x="5867400" y="3124200"/>
            <a:ext cx="914400" cy="7650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454046" y="2545604"/>
            <a:ext cx="206259" cy="797203"/>
          </a:xfrm>
          <a:custGeom>
            <a:avLst/>
            <a:gdLst>
              <a:gd name="connsiteX0" fmla="*/ 74951 w 206259"/>
              <a:gd name="connsiteY0" fmla="*/ 797203 h 797203"/>
              <a:gd name="connsiteX1" fmla="*/ 59961 w 206259"/>
              <a:gd name="connsiteY1" fmla="*/ 212586 h 797203"/>
              <a:gd name="connsiteX2" fmla="*/ 14990 w 206259"/>
              <a:gd name="connsiteY2" fmla="*/ 122645 h 797203"/>
              <a:gd name="connsiteX3" fmla="*/ 0 w 206259"/>
              <a:gd name="connsiteY3" fmla="*/ 77675 h 797203"/>
              <a:gd name="connsiteX4" fmla="*/ 14990 w 206259"/>
              <a:gd name="connsiteY4" fmla="*/ 32704 h 797203"/>
              <a:gd name="connsiteX5" fmla="*/ 164892 w 206259"/>
              <a:gd name="connsiteY5" fmla="*/ 32704 h 797203"/>
              <a:gd name="connsiteX6" fmla="*/ 104931 w 206259"/>
              <a:gd name="connsiteY6" fmla="*/ 227576 h 797203"/>
              <a:gd name="connsiteX7" fmla="*/ 89941 w 206259"/>
              <a:gd name="connsiteY7" fmla="*/ 227576 h 79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6259" h="797203">
                <a:moveTo>
                  <a:pt x="74951" y="797203"/>
                </a:moveTo>
                <a:cubicBezTo>
                  <a:pt x="69954" y="602331"/>
                  <a:pt x="69233" y="407302"/>
                  <a:pt x="59961" y="212586"/>
                </a:cubicBezTo>
                <a:cubicBezTo>
                  <a:pt x="57978" y="170946"/>
                  <a:pt x="32407" y="157479"/>
                  <a:pt x="14990" y="122645"/>
                </a:cubicBezTo>
                <a:cubicBezTo>
                  <a:pt x="7924" y="108512"/>
                  <a:pt x="4997" y="92665"/>
                  <a:pt x="0" y="77675"/>
                </a:cubicBezTo>
                <a:cubicBezTo>
                  <a:pt x="4997" y="62685"/>
                  <a:pt x="3817" y="43877"/>
                  <a:pt x="14990" y="32704"/>
                </a:cubicBezTo>
                <a:cubicBezTo>
                  <a:pt x="47694" y="0"/>
                  <a:pt x="146699" y="30105"/>
                  <a:pt x="164892" y="32704"/>
                </a:cubicBezTo>
                <a:cubicBezTo>
                  <a:pt x="151346" y="195262"/>
                  <a:pt x="206259" y="202244"/>
                  <a:pt x="104931" y="227576"/>
                </a:cubicBezTo>
                <a:cubicBezTo>
                  <a:pt x="100084" y="228788"/>
                  <a:pt x="94938" y="227576"/>
                  <a:pt x="89941" y="22757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23498" y="2540692"/>
            <a:ext cx="294595" cy="802115"/>
          </a:xfrm>
          <a:custGeom>
            <a:avLst/>
            <a:gdLst>
              <a:gd name="connsiteX0" fmla="*/ 129564 w 294595"/>
              <a:gd name="connsiteY0" fmla="*/ 802115 h 802115"/>
              <a:gd name="connsiteX1" fmla="*/ 114574 w 294595"/>
              <a:gd name="connsiteY1" fmla="*/ 277459 h 802115"/>
              <a:gd name="connsiteX2" fmla="*/ 69604 w 294595"/>
              <a:gd name="connsiteY2" fmla="*/ 262469 h 802115"/>
              <a:gd name="connsiteX3" fmla="*/ 9643 w 294595"/>
              <a:gd name="connsiteY3" fmla="*/ 187518 h 802115"/>
              <a:gd name="connsiteX4" fmla="*/ 69604 w 294595"/>
              <a:gd name="connsiteY4" fmla="*/ 7636 h 802115"/>
              <a:gd name="connsiteX5" fmla="*/ 219505 w 294595"/>
              <a:gd name="connsiteY5" fmla="*/ 22626 h 802115"/>
              <a:gd name="connsiteX6" fmla="*/ 129564 w 294595"/>
              <a:gd name="connsiteY6" fmla="*/ 292449 h 802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595" h="802115">
                <a:moveTo>
                  <a:pt x="129564" y="802115"/>
                </a:moveTo>
                <a:cubicBezTo>
                  <a:pt x="124567" y="627230"/>
                  <a:pt x="133895" y="451346"/>
                  <a:pt x="114574" y="277459"/>
                </a:cubicBezTo>
                <a:cubicBezTo>
                  <a:pt x="112829" y="261755"/>
                  <a:pt x="83153" y="270599"/>
                  <a:pt x="69604" y="262469"/>
                </a:cubicBezTo>
                <a:cubicBezTo>
                  <a:pt x="45870" y="248229"/>
                  <a:pt x="23260" y="207944"/>
                  <a:pt x="9643" y="187518"/>
                </a:cubicBezTo>
                <a:cubicBezTo>
                  <a:pt x="11261" y="172952"/>
                  <a:pt x="0" y="18344"/>
                  <a:pt x="69604" y="7636"/>
                </a:cubicBezTo>
                <a:cubicBezTo>
                  <a:pt x="119236" y="0"/>
                  <a:pt x="169538" y="17629"/>
                  <a:pt x="219505" y="22626"/>
                </a:cubicBezTo>
                <a:cubicBezTo>
                  <a:pt x="203129" y="317394"/>
                  <a:pt x="294595" y="292449"/>
                  <a:pt x="129564" y="29244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425642" y="2563111"/>
            <a:ext cx="610954" cy="689755"/>
          </a:xfrm>
          <a:custGeom>
            <a:avLst/>
            <a:gdLst>
              <a:gd name="connsiteX0" fmla="*/ 191328 w 610954"/>
              <a:gd name="connsiteY0" fmla="*/ 689755 h 689755"/>
              <a:gd name="connsiteX1" fmla="*/ 176338 w 610954"/>
              <a:gd name="connsiteY1" fmla="*/ 270030 h 689755"/>
              <a:gd name="connsiteX2" fmla="*/ 131368 w 610954"/>
              <a:gd name="connsiteY2" fmla="*/ 240050 h 689755"/>
              <a:gd name="connsiteX3" fmla="*/ 56417 w 610954"/>
              <a:gd name="connsiteY3" fmla="*/ 195079 h 689755"/>
              <a:gd name="connsiteX4" fmla="*/ 41427 w 610954"/>
              <a:gd name="connsiteY4" fmla="*/ 60168 h 689755"/>
              <a:gd name="connsiteX5" fmla="*/ 86397 w 610954"/>
              <a:gd name="connsiteY5" fmla="*/ 45178 h 689755"/>
              <a:gd name="connsiteX6" fmla="*/ 341230 w 610954"/>
              <a:gd name="connsiteY6" fmla="*/ 60168 h 689755"/>
              <a:gd name="connsiteX7" fmla="*/ 191328 w 610954"/>
              <a:gd name="connsiteY7" fmla="*/ 285020 h 689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954" h="689755">
                <a:moveTo>
                  <a:pt x="191328" y="689755"/>
                </a:moveTo>
                <a:cubicBezTo>
                  <a:pt x="186331" y="549847"/>
                  <a:pt x="194840" y="408799"/>
                  <a:pt x="176338" y="270030"/>
                </a:cubicBezTo>
                <a:cubicBezTo>
                  <a:pt x="173957" y="252172"/>
                  <a:pt x="145436" y="251304"/>
                  <a:pt x="131368" y="240050"/>
                </a:cubicBezTo>
                <a:cubicBezTo>
                  <a:pt x="72577" y="193017"/>
                  <a:pt x="134516" y="221111"/>
                  <a:pt x="56417" y="195079"/>
                </a:cubicBezTo>
                <a:cubicBezTo>
                  <a:pt x="23492" y="145692"/>
                  <a:pt x="0" y="132666"/>
                  <a:pt x="41427" y="60168"/>
                </a:cubicBezTo>
                <a:cubicBezTo>
                  <a:pt x="49266" y="46449"/>
                  <a:pt x="71407" y="50175"/>
                  <a:pt x="86397" y="45178"/>
                </a:cubicBezTo>
                <a:cubicBezTo>
                  <a:pt x="171341" y="50175"/>
                  <a:pt x="281061" y="0"/>
                  <a:pt x="341230" y="60168"/>
                </a:cubicBezTo>
                <a:cubicBezTo>
                  <a:pt x="610954" y="329891"/>
                  <a:pt x="229115" y="285020"/>
                  <a:pt x="191328" y="28502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6160957" y="2530003"/>
            <a:ext cx="321486" cy="632922"/>
          </a:xfrm>
          <a:custGeom>
            <a:avLst/>
            <a:gdLst>
              <a:gd name="connsiteX0" fmla="*/ 164892 w 321486"/>
              <a:gd name="connsiteY0" fmla="*/ 632922 h 632922"/>
              <a:gd name="connsiteX1" fmla="*/ 149902 w 321486"/>
              <a:gd name="connsiteY1" fmla="*/ 483020 h 632922"/>
              <a:gd name="connsiteX2" fmla="*/ 89941 w 321486"/>
              <a:gd name="connsiteY2" fmla="*/ 228187 h 632922"/>
              <a:gd name="connsiteX3" fmla="*/ 59961 w 321486"/>
              <a:gd name="connsiteY3" fmla="*/ 183217 h 632922"/>
              <a:gd name="connsiteX4" fmla="*/ 0 w 321486"/>
              <a:gd name="connsiteY4" fmla="*/ 123256 h 632922"/>
              <a:gd name="connsiteX5" fmla="*/ 14991 w 321486"/>
              <a:gd name="connsiteY5" fmla="*/ 78286 h 632922"/>
              <a:gd name="connsiteX6" fmla="*/ 239843 w 321486"/>
              <a:gd name="connsiteY6" fmla="*/ 63295 h 632922"/>
              <a:gd name="connsiteX7" fmla="*/ 254833 w 321486"/>
              <a:gd name="connsiteY7" fmla="*/ 303138 h 632922"/>
              <a:gd name="connsiteX8" fmla="*/ 194873 w 321486"/>
              <a:gd name="connsiteY8" fmla="*/ 288148 h 632922"/>
              <a:gd name="connsiteX9" fmla="*/ 164892 w 321486"/>
              <a:gd name="connsiteY9" fmla="*/ 288148 h 632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1486" h="632922">
                <a:moveTo>
                  <a:pt x="164892" y="632922"/>
                </a:moveTo>
                <a:cubicBezTo>
                  <a:pt x="159895" y="582955"/>
                  <a:pt x="153753" y="533089"/>
                  <a:pt x="149902" y="483020"/>
                </a:cubicBezTo>
                <a:cubicBezTo>
                  <a:pt x="130143" y="226145"/>
                  <a:pt x="211652" y="268756"/>
                  <a:pt x="89941" y="228187"/>
                </a:cubicBezTo>
                <a:cubicBezTo>
                  <a:pt x="79948" y="213197"/>
                  <a:pt x="71685" y="196896"/>
                  <a:pt x="59961" y="183217"/>
                </a:cubicBezTo>
                <a:cubicBezTo>
                  <a:pt x="41566" y="161756"/>
                  <a:pt x="0" y="123256"/>
                  <a:pt x="0" y="123256"/>
                </a:cubicBezTo>
                <a:cubicBezTo>
                  <a:pt x="4997" y="108266"/>
                  <a:pt x="6861" y="91835"/>
                  <a:pt x="14991" y="78286"/>
                </a:cubicBezTo>
                <a:cubicBezTo>
                  <a:pt x="61963" y="0"/>
                  <a:pt x="164907" y="57531"/>
                  <a:pt x="239843" y="63295"/>
                </a:cubicBezTo>
                <a:cubicBezTo>
                  <a:pt x="309205" y="132659"/>
                  <a:pt x="321486" y="129837"/>
                  <a:pt x="254833" y="303138"/>
                </a:cubicBezTo>
                <a:cubicBezTo>
                  <a:pt x="247437" y="322367"/>
                  <a:pt x="215194" y="291535"/>
                  <a:pt x="194873" y="288148"/>
                </a:cubicBezTo>
                <a:cubicBezTo>
                  <a:pt x="185015" y="286505"/>
                  <a:pt x="174886" y="288148"/>
                  <a:pt x="164892" y="2881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p:cNvSpPr/>
          <p:nvPr/>
        </p:nvSpPr>
        <p:spPr>
          <a:xfrm rot="16200000">
            <a:off x="2040566" y="3293436"/>
            <a:ext cx="567070" cy="266700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16200000">
            <a:off x="5257800" y="3124200"/>
            <a:ext cx="609600" cy="2895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b="1" dirty="0"/>
              <a:t>Identify the manipulated (</a:t>
            </a:r>
            <a:r>
              <a:rPr lang="en-US" b="1" dirty="0" smtClean="0"/>
              <a:t>MV  or IV), </a:t>
            </a:r>
            <a:r>
              <a:rPr lang="en-US" b="1" dirty="0"/>
              <a:t>responding (</a:t>
            </a:r>
            <a:r>
              <a:rPr lang="en-US" b="1" dirty="0" smtClean="0"/>
              <a:t>RV or DV), </a:t>
            </a:r>
            <a:r>
              <a:rPr lang="en-US" b="1" dirty="0"/>
              <a:t>and controlled variable (CV</a:t>
            </a:r>
            <a:r>
              <a:rPr lang="en-US" b="1" dirty="0" smtClean="0"/>
              <a:t>). The more controlled conditions there are the better! </a:t>
            </a:r>
            <a:r>
              <a:rPr lang="en-US" b="1" dirty="0" smtClean="0">
                <a:sym typeface="Wingdings" panose="05000000000000000000" pitchFamily="2" charset="2"/>
              </a:rPr>
              <a:t></a:t>
            </a:r>
          </a:p>
          <a:p>
            <a:endParaRPr lang="en-US" dirty="0"/>
          </a:p>
          <a:p>
            <a:pPr marL="0" indent="0">
              <a:buNone/>
            </a:pPr>
            <a:r>
              <a:rPr lang="en-US" b="1" dirty="0" smtClean="0"/>
              <a:t>MV/IV:</a:t>
            </a:r>
            <a:endParaRPr lang="en-US" dirty="0"/>
          </a:p>
          <a:p>
            <a:pPr marL="0" indent="0">
              <a:buNone/>
            </a:pPr>
            <a:r>
              <a:rPr lang="en-US" b="1" dirty="0" smtClean="0"/>
              <a:t>RV/DV:</a:t>
            </a:r>
            <a:endParaRPr lang="en-US" dirty="0"/>
          </a:p>
          <a:p>
            <a:pPr marL="0" indent="0">
              <a:buNone/>
            </a:pPr>
            <a:r>
              <a:rPr lang="en-US" b="1" dirty="0"/>
              <a:t>CV:</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None/>
            </a:pPr>
            <a:r>
              <a:rPr lang="en-US" sz="4800" b="1" u="sng" dirty="0" smtClean="0">
                <a:solidFill>
                  <a:srgbClr val="0070C0"/>
                </a:solidFill>
              </a:rPr>
              <a:t>IMPORTANT!</a:t>
            </a:r>
            <a:endParaRPr lang="en-US" sz="4800" b="1" u="sng" dirty="0" smtClean="0">
              <a:solidFill>
                <a:srgbClr val="0070C0"/>
              </a:solidFill>
            </a:endParaRPr>
          </a:p>
          <a:p>
            <a:pPr>
              <a:buNone/>
            </a:pPr>
            <a:r>
              <a:rPr lang="en-US" sz="4400" b="1" dirty="0" smtClean="0">
                <a:solidFill>
                  <a:srgbClr val="0070C0"/>
                </a:solidFill>
              </a:rPr>
              <a:t>A </a:t>
            </a:r>
            <a:r>
              <a:rPr lang="en-US" sz="4400" b="1" dirty="0" smtClean="0">
                <a:solidFill>
                  <a:srgbClr val="0070C0"/>
                </a:solidFill>
              </a:rPr>
              <a:t>well formulated question</a:t>
            </a:r>
          </a:p>
          <a:p>
            <a:pPr>
              <a:buNone/>
            </a:pPr>
            <a:r>
              <a:rPr lang="en-US" sz="4400" b="1" i="1" dirty="0" smtClean="0">
                <a:solidFill>
                  <a:srgbClr val="0070C0"/>
                </a:solidFill>
              </a:rPr>
              <a:t>always</a:t>
            </a:r>
          </a:p>
          <a:p>
            <a:pPr>
              <a:buNone/>
            </a:pPr>
            <a:r>
              <a:rPr lang="en-US" sz="4400" b="1" dirty="0" smtClean="0">
                <a:solidFill>
                  <a:srgbClr val="0070C0"/>
                </a:solidFill>
              </a:rPr>
              <a:t>contains the </a:t>
            </a:r>
            <a:r>
              <a:rPr lang="en-US" sz="4400" b="1" dirty="0" smtClean="0">
                <a:solidFill>
                  <a:schemeClr val="tx2">
                    <a:lumMod val="50000"/>
                  </a:schemeClr>
                </a:solidFill>
              </a:rPr>
              <a:t>manipulated and</a:t>
            </a:r>
          </a:p>
          <a:p>
            <a:pPr>
              <a:buNone/>
            </a:pPr>
            <a:r>
              <a:rPr lang="en-US" sz="4400" b="1" dirty="0" smtClean="0">
                <a:solidFill>
                  <a:schemeClr val="tx2">
                    <a:lumMod val="50000"/>
                  </a:schemeClr>
                </a:solidFill>
              </a:rPr>
              <a:t>responding </a:t>
            </a:r>
            <a:r>
              <a:rPr lang="en-US" sz="4400" b="1" dirty="0" smtClean="0">
                <a:solidFill>
                  <a:srgbClr val="0070C0"/>
                </a:solidFill>
              </a:rPr>
              <a:t>variable!</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lnSpcReduction="10000"/>
          </a:bodyPr>
          <a:lstStyle/>
          <a:p>
            <a:pPr>
              <a:buNone/>
            </a:pPr>
            <a:r>
              <a:rPr lang="en-US" sz="5400" b="1" dirty="0" smtClean="0">
                <a:solidFill>
                  <a:srgbClr val="FF0000"/>
                </a:solidFill>
              </a:rPr>
              <a:t>ALWAYS</a:t>
            </a:r>
            <a:r>
              <a:rPr lang="en-US" sz="5400" dirty="0" smtClean="0"/>
              <a:t> use only </a:t>
            </a:r>
            <a:r>
              <a:rPr lang="en-US" sz="5400" b="1" dirty="0" smtClean="0">
                <a:solidFill>
                  <a:srgbClr val="FF0000"/>
                </a:solidFill>
              </a:rPr>
              <a:t>ONE</a:t>
            </a:r>
            <a:r>
              <a:rPr lang="en-US" sz="5400" dirty="0" smtClean="0"/>
              <a:t> manipulated variable </a:t>
            </a:r>
            <a:r>
              <a:rPr lang="en-US" sz="5400" b="1" dirty="0" smtClean="0">
                <a:solidFill>
                  <a:srgbClr val="FF0000"/>
                </a:solidFill>
              </a:rPr>
              <a:t>(MV) </a:t>
            </a:r>
            <a:r>
              <a:rPr lang="en-US" sz="5400" dirty="0" smtClean="0"/>
              <a:t>in your experiments</a:t>
            </a:r>
            <a:r>
              <a:rPr lang="en-US" sz="5400" dirty="0" smtClean="0"/>
              <a:t>!</a:t>
            </a:r>
          </a:p>
          <a:p>
            <a:pPr>
              <a:buNone/>
            </a:pPr>
            <a:endParaRPr lang="en-US" sz="5400" dirty="0" smtClean="0"/>
          </a:p>
          <a:p>
            <a:pPr>
              <a:buNone/>
            </a:pPr>
            <a:r>
              <a:rPr lang="en-US" sz="5400" dirty="0" smtClean="0"/>
              <a:t>WHY??? </a:t>
            </a:r>
            <a:endParaRPr lang="en-US" sz="5400" dirty="0"/>
          </a:p>
        </p:txBody>
      </p:sp>
      <p:pic>
        <p:nvPicPr>
          <p:cNvPr id="1026" name="Picture 2" descr="C:\Users\cbromme\AppData\Local\Microsoft\Windows\Temporary Internet Files\Content.IE5\1AV12A7I\lost_emotic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4724400"/>
            <a:ext cx="1754499"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Classic Plant  Example</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None/>
            </a:pPr>
            <a:r>
              <a:rPr lang="en-US" sz="4000" dirty="0" smtClean="0"/>
              <a:t>Redesign this experiment.</a:t>
            </a:r>
          </a:p>
          <a:p>
            <a:pPr>
              <a:buNone/>
            </a:pPr>
            <a:endParaRPr lang="en-US" sz="4000" dirty="0" smtClean="0"/>
          </a:p>
          <a:p>
            <a:pPr>
              <a:buNone/>
            </a:pPr>
            <a:r>
              <a:rPr lang="en-US" sz="4000" dirty="0" smtClean="0"/>
              <a:t>Come up with a different question that</a:t>
            </a:r>
          </a:p>
          <a:p>
            <a:pPr>
              <a:buNone/>
            </a:pPr>
            <a:r>
              <a:rPr lang="en-US" sz="4000" dirty="0" smtClean="0"/>
              <a:t>could be investigated with these four</a:t>
            </a:r>
          </a:p>
          <a:p>
            <a:pPr>
              <a:buNone/>
            </a:pPr>
            <a:r>
              <a:rPr lang="en-US" sz="4000" dirty="0" smtClean="0"/>
              <a:t>plants and identify the MV, RV,CV.</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2039</TotalTime>
  <Words>273</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Scientific Method- The Variables  </vt:lpstr>
      <vt:lpstr>Objective</vt:lpstr>
      <vt:lpstr>The Variables</vt:lpstr>
      <vt:lpstr>The Classic Plant  Example </vt:lpstr>
      <vt:lpstr>The Classic Plant  Example </vt:lpstr>
      <vt:lpstr>The Classic Plant  Example </vt:lpstr>
      <vt:lpstr>The Classic Plant  Example </vt:lpstr>
      <vt:lpstr>The Classic Plant  Example </vt:lpstr>
      <vt:lpstr>The Classic Plant  Example </vt:lpstr>
      <vt:lpstr>The Classic Plant  Example </vt:lpstr>
    </vt:vector>
  </TitlesOfParts>
  <Company>Oak Harbor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 The Variables  </dc:title>
  <dc:creator>cbromme</dc:creator>
  <cp:lastModifiedBy>leon</cp:lastModifiedBy>
  <cp:revision>174</cp:revision>
  <cp:lastPrinted>2016-09-20T15:54:56Z</cp:lastPrinted>
  <dcterms:created xsi:type="dcterms:W3CDTF">2011-09-22T16:46:14Z</dcterms:created>
  <dcterms:modified xsi:type="dcterms:W3CDTF">2016-09-20T15:56:48Z</dcterms:modified>
</cp:coreProperties>
</file>